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9" r:id="rId1"/>
  </p:sldMasterIdLst>
  <p:notesMasterIdLst>
    <p:notesMasterId r:id="rId23"/>
  </p:notesMasterIdLst>
  <p:sldIdLst>
    <p:sldId id="425" r:id="rId2"/>
    <p:sldId id="427" r:id="rId3"/>
    <p:sldId id="369" r:id="rId4"/>
    <p:sldId id="491" r:id="rId5"/>
    <p:sldId id="492" r:id="rId6"/>
    <p:sldId id="493" r:id="rId7"/>
    <p:sldId id="494" r:id="rId8"/>
    <p:sldId id="495" r:id="rId9"/>
    <p:sldId id="530" r:id="rId10"/>
    <p:sldId id="531" r:id="rId11"/>
    <p:sldId id="532" r:id="rId12"/>
    <p:sldId id="533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  <a:srgbClr val="FFCCCC"/>
    <a:srgbClr val="EE1697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80261" autoAdjust="0"/>
  </p:normalViewPr>
  <p:slideViewPr>
    <p:cSldViewPr snapToGrid="0">
      <p:cViewPr varScale="1">
        <p:scale>
          <a:sx n="70" d="100"/>
          <a:sy n="70" d="100"/>
        </p:scale>
        <p:origin x="57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A58E-248A-480B-9E71-4CA3A6F702CE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9376-63E1-42EB-B280-C072772DC2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9EB91F-0965-4BF5-820B-020A594F9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77" y="1195058"/>
            <a:ext cx="8791575" cy="31478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Session 2020-21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CSTE-3101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Communication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27566" b="15669"/>
          <a:stretch/>
        </p:blipFill>
        <p:spPr>
          <a:xfrm rot="10800000">
            <a:off x="37516" y="498709"/>
            <a:ext cx="12154484" cy="5294880"/>
          </a:xfrm>
        </p:spPr>
      </p:pic>
    </p:spTree>
    <p:extLst>
      <p:ext uri="{BB962C8B-B14F-4D97-AF65-F5344CB8AC3E}">
        <p14:creationId xmlns:p14="http://schemas.microsoft.com/office/powerpoint/2010/main" val="92238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10970" r="3671"/>
          <a:stretch/>
        </p:blipFill>
        <p:spPr>
          <a:xfrm rot="10800000">
            <a:off x="1113575" y="0"/>
            <a:ext cx="10465805" cy="6870519"/>
          </a:xfrm>
        </p:spPr>
      </p:pic>
    </p:spTree>
    <p:extLst>
      <p:ext uri="{BB962C8B-B14F-4D97-AF65-F5344CB8AC3E}">
        <p14:creationId xmlns:p14="http://schemas.microsoft.com/office/powerpoint/2010/main" val="2432520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458" y="1929266"/>
            <a:ext cx="9997440" cy="1143000"/>
          </a:xfrm>
        </p:spPr>
        <p:txBody>
          <a:bodyPr/>
          <a:lstStyle/>
          <a:p>
            <a:pPr algn="ctr"/>
            <a:r>
              <a:rPr lang="en-US" dirty="0" smtClean="0"/>
              <a:t>Time Domain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Carrier 10 MHz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3010" name="Picture 2" descr="C:\Users\User\Desktop\262240870_435029351510850_4857664054795779300_n.jpg"/>
          <p:cNvPicPr>
            <a:picLocks noChangeAspect="1" noChangeArrowheads="1"/>
          </p:cNvPicPr>
          <p:nvPr/>
        </p:nvPicPr>
        <p:blipFill>
          <a:blip r:embed="rId2"/>
          <a:srcRect l="7675" t="27654" r="2993" b="20977"/>
          <a:stretch>
            <a:fillRect/>
          </a:stretch>
        </p:blipFill>
        <p:spPr bwMode="auto">
          <a:xfrm>
            <a:off x="0" y="1599937"/>
            <a:ext cx="12192000" cy="52580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363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Baseband Signal 1MHz sine wave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4034" name="Picture 2" descr="C:\Users\User\Desktop\262132181_413922876888605_9097921053772024370_n.jpg"/>
          <p:cNvPicPr>
            <a:picLocks noChangeAspect="1" noChangeArrowheads="1"/>
          </p:cNvPicPr>
          <p:nvPr/>
        </p:nvPicPr>
        <p:blipFill>
          <a:blip r:embed="rId2"/>
          <a:srcRect l="5276" t="20917" r="4077" b="25366"/>
          <a:stretch>
            <a:fillRect/>
          </a:stretch>
        </p:blipFill>
        <p:spPr bwMode="auto">
          <a:xfrm>
            <a:off x="754742" y="1762679"/>
            <a:ext cx="10972800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113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62602" y="0"/>
            <a:ext cx="9997440" cy="1143000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 smtClean="0">
                <a:solidFill>
                  <a:srgbClr val="FF0000"/>
                </a:solidFill>
              </a:rPr>
              <a:t>m =1</a:t>
            </a:r>
            <a:r>
              <a:rPr lang="en-US" dirty="0" smtClean="0"/>
              <a:t> (PM)</a:t>
            </a:r>
            <a:endParaRPr lang="en-US" dirty="0"/>
          </a:p>
        </p:txBody>
      </p:sp>
      <p:pic>
        <p:nvPicPr>
          <p:cNvPr id="38913" name="Picture 1" descr="C:\Users\User\Desktop\260074959_1776516109403802_5520321299897064421_n.jpg"/>
          <p:cNvPicPr>
            <a:picLocks noChangeAspect="1" noChangeArrowheads="1"/>
          </p:cNvPicPr>
          <p:nvPr/>
        </p:nvPicPr>
        <p:blipFill>
          <a:blip r:embed="rId2"/>
          <a:srcRect l="5263" t="15789" r="4432" b="36688"/>
          <a:stretch>
            <a:fillRect/>
          </a:stretch>
        </p:blipFill>
        <p:spPr bwMode="auto">
          <a:xfrm>
            <a:off x="290285" y="1393372"/>
            <a:ext cx="11142687" cy="4397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25308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8129" name="Picture 1" descr="C:\Users\User\Desktop\262793615_644751436537175_2455174017921924613_n.jpg"/>
          <p:cNvPicPr>
            <a:picLocks noChangeAspect="1" noChangeArrowheads="1"/>
          </p:cNvPicPr>
          <p:nvPr/>
        </p:nvPicPr>
        <p:blipFill>
          <a:blip r:embed="rId2"/>
          <a:srcRect l="6086" t="12447" r="301" b="24443"/>
          <a:stretch>
            <a:fillRect/>
          </a:stretch>
        </p:blipFill>
        <p:spPr bwMode="auto">
          <a:xfrm>
            <a:off x="420914" y="1494971"/>
            <a:ext cx="11393716" cy="4978399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62602" y="0"/>
            <a:ext cx="999744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When m =4 (FM)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48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74638"/>
            <a:ext cx="1048918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Comparative Graph when m =1 (wider time scale)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1986" name="Picture 2" descr="C:\Users\User\Desktop\260270719_1219216855239947_5716526208877386582_n.jpg"/>
          <p:cNvPicPr>
            <a:picLocks noChangeAspect="1" noChangeArrowheads="1"/>
          </p:cNvPicPr>
          <p:nvPr/>
        </p:nvPicPr>
        <p:blipFill>
          <a:blip r:embed="rId2"/>
          <a:srcRect l="10204" t="16100" r="5637" b="34143"/>
          <a:stretch>
            <a:fillRect/>
          </a:stretch>
        </p:blipFill>
        <p:spPr bwMode="auto">
          <a:xfrm>
            <a:off x="1349827" y="1603879"/>
            <a:ext cx="10261601" cy="45501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241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315" y="1827667"/>
            <a:ext cx="9997440" cy="1143000"/>
          </a:xfrm>
        </p:spPr>
        <p:txBody>
          <a:bodyPr/>
          <a:lstStyle/>
          <a:p>
            <a:pPr algn="ctr"/>
            <a:r>
              <a:rPr lang="en-US" dirty="0" smtClean="0"/>
              <a:t>Spectrum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35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115" y="0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For m =1 for PM (same as FM)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6081" name="Picture 1" descr="C:\Users\User\Desktop\262515198_303724205092022_775847219439456567_n.jpg"/>
          <p:cNvPicPr>
            <a:picLocks noChangeAspect="1" noChangeArrowheads="1"/>
          </p:cNvPicPr>
          <p:nvPr/>
        </p:nvPicPr>
        <p:blipFill>
          <a:blip r:embed="rId2"/>
          <a:srcRect l="584" t="27327" r="3670" b="21907"/>
          <a:stretch>
            <a:fillRect/>
          </a:stretch>
        </p:blipFill>
        <p:spPr bwMode="auto">
          <a:xfrm>
            <a:off x="1494972" y="1640114"/>
            <a:ext cx="9927771" cy="394788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80457" y="5660571"/>
            <a:ext cx="102325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It is the spectrum of the </a:t>
            </a:r>
            <a:r>
              <a:rPr lang="en-US" sz="2600" i="1" dirty="0" smtClean="0"/>
              <a:t>integral</a:t>
            </a:r>
            <a:r>
              <a:rPr lang="en-US" sz="2600" dirty="0" smtClean="0"/>
              <a:t> of the baseband signal that appears in the band surrounding the carrier frequency.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73478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984" y="-105608"/>
            <a:ext cx="9997440" cy="1143000"/>
          </a:xfrm>
        </p:spPr>
        <p:txBody>
          <a:bodyPr/>
          <a:lstStyle/>
          <a:p>
            <a:r>
              <a:rPr lang="en-US" dirty="0" smtClean="0"/>
              <a:t>Week: 4-5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899" y="1037392"/>
            <a:ext cx="12062565" cy="5631255"/>
            <a:chOff x="31899" y="1037392"/>
            <a:chExt cx="12062565" cy="56312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4476" t="18754" r="25455" b="38615"/>
            <a:stretch/>
          </p:blipFill>
          <p:spPr>
            <a:xfrm>
              <a:off x="31899" y="1037392"/>
              <a:ext cx="12062565" cy="5631255"/>
            </a:xfrm>
            <a:prstGeom prst="rect">
              <a:avLst/>
            </a:prstGeom>
          </p:spPr>
        </p:pic>
        <p:sp>
          <p:nvSpPr>
            <p:cNvPr id="3" name="Right Brace 2"/>
            <p:cNvSpPr/>
            <p:nvPr/>
          </p:nvSpPr>
          <p:spPr>
            <a:xfrm>
              <a:off x="2344396" y="3666653"/>
              <a:ext cx="45719" cy="334979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796705" y="1213164"/>
              <a:ext cx="280657" cy="1376127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/>
            <p:cNvSpPr/>
            <p:nvPr/>
          </p:nvSpPr>
          <p:spPr>
            <a:xfrm>
              <a:off x="724277" y="2765063"/>
              <a:ext cx="208230" cy="1127927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209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115" y="0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For m =4 for PM (same as FM)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0457" y="5660571"/>
            <a:ext cx="102325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It is the spectrum of the </a:t>
            </a:r>
            <a:r>
              <a:rPr lang="en-US" sz="2600" i="1" dirty="0" smtClean="0"/>
              <a:t>integral</a:t>
            </a:r>
            <a:r>
              <a:rPr lang="en-US" sz="2600" dirty="0" smtClean="0"/>
              <a:t> of the baseband signal that appears in the band surrounding the carrier frequency.</a:t>
            </a:r>
            <a:endParaRPr lang="en-US" sz="2600" dirty="0"/>
          </a:p>
        </p:txBody>
      </p:sp>
      <p:pic>
        <p:nvPicPr>
          <p:cNvPr id="53250" name="Picture 2" descr="C:\Users\User\Desktop\259336949_185939387000929_3756050152913810496_n.jpg"/>
          <p:cNvPicPr>
            <a:picLocks noChangeAspect="1" noChangeArrowheads="1"/>
          </p:cNvPicPr>
          <p:nvPr/>
        </p:nvPicPr>
        <p:blipFill>
          <a:blip r:embed="rId2"/>
          <a:srcRect l="6294" t="26421" r="4507" b="26470"/>
          <a:stretch>
            <a:fillRect/>
          </a:stretch>
        </p:blipFill>
        <p:spPr bwMode="auto">
          <a:xfrm>
            <a:off x="1364343" y="1770743"/>
            <a:ext cx="9782628" cy="38749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4418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115" y="0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35313" y="1335314"/>
            <a:ext cx="106244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 Phase modulation is calculated by adding the baseband signal to the argument of a sine or cosine function that represents the carrier.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 The modulation index makes the phase variations more or less sensitive to the behavior of the baseband signal.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 The frequency-domain effects of phase modulation are similar to those of frequency modulation.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 smtClean="0"/>
              <a:t> Analog phase modulation is not common. However, digital phase modulation is widely used.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869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464" y="139893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dirty="0" smtClean="0">
                <a:latin typeface="+mj-lt"/>
                <a:ea typeface="+mj-ea"/>
                <a:cs typeface="+mj-cs"/>
              </a:rPr>
              <a:t>Phase Modulation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244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3221" r="11039" b="5312"/>
          <a:stretch/>
        </p:blipFill>
        <p:spPr>
          <a:xfrm>
            <a:off x="1358020" y="0"/>
            <a:ext cx="9587620" cy="6881310"/>
          </a:xfrm>
        </p:spPr>
      </p:pic>
    </p:spTree>
    <p:extLst>
      <p:ext uri="{BB962C8B-B14F-4D97-AF65-F5344CB8AC3E}">
        <p14:creationId xmlns:p14="http://schemas.microsoft.com/office/powerpoint/2010/main" val="166409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0" t="2845" r="11606" b="3049"/>
          <a:stretch/>
        </p:blipFill>
        <p:spPr>
          <a:xfrm>
            <a:off x="1339912" y="0"/>
            <a:ext cx="9460872" cy="6884478"/>
          </a:xfrm>
        </p:spPr>
      </p:pic>
    </p:spTree>
    <p:extLst>
      <p:ext uri="{BB962C8B-B14F-4D97-AF65-F5344CB8AC3E}">
        <p14:creationId xmlns:p14="http://schemas.microsoft.com/office/powerpoint/2010/main" val="356086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t="3787" r="3968" b="28320"/>
          <a:stretch/>
        </p:blipFill>
        <p:spPr>
          <a:xfrm>
            <a:off x="0" y="0"/>
            <a:ext cx="12192000" cy="6890296"/>
          </a:xfrm>
        </p:spPr>
      </p:pic>
    </p:spTree>
    <p:extLst>
      <p:ext uri="{BB962C8B-B14F-4D97-AF65-F5344CB8AC3E}">
        <p14:creationId xmlns:p14="http://schemas.microsoft.com/office/powerpoint/2010/main" val="238126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2467" r="1846" b="18890"/>
          <a:stretch/>
        </p:blipFill>
        <p:spPr>
          <a:xfrm>
            <a:off x="702187" y="0"/>
            <a:ext cx="11087477" cy="6859759"/>
          </a:xfrm>
        </p:spPr>
      </p:pic>
    </p:spTree>
    <p:extLst>
      <p:ext uri="{BB962C8B-B14F-4D97-AF65-F5344CB8AC3E}">
        <p14:creationId xmlns:p14="http://schemas.microsoft.com/office/powerpoint/2010/main" val="414643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 t="32642" r="9767" b="8329"/>
          <a:stretch/>
        </p:blipFill>
        <p:spPr>
          <a:xfrm>
            <a:off x="0" y="274638"/>
            <a:ext cx="12191999" cy="6339030"/>
          </a:xfrm>
        </p:spPr>
      </p:pic>
    </p:spTree>
    <p:extLst>
      <p:ext uri="{BB962C8B-B14F-4D97-AF65-F5344CB8AC3E}">
        <p14:creationId xmlns:p14="http://schemas.microsoft.com/office/powerpoint/2010/main" val="152945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6" t="9837" r="10459" b="20195"/>
          <a:stretch/>
        </p:blipFill>
        <p:spPr>
          <a:xfrm rot="10800000">
            <a:off x="1376125" y="0"/>
            <a:ext cx="9080627" cy="6903512"/>
          </a:xfrm>
        </p:spPr>
      </p:pic>
    </p:spTree>
    <p:extLst>
      <p:ext uri="{BB962C8B-B14F-4D97-AF65-F5344CB8AC3E}">
        <p14:creationId xmlns:p14="http://schemas.microsoft.com/office/powerpoint/2010/main" val="3402651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8177</TotalTime>
  <Words>174</Words>
  <Application>Microsoft Office PowerPoint</Application>
  <PresentationFormat>Widescreen</PresentationFormat>
  <Paragraphs>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Gill Sans MT</vt:lpstr>
      <vt:lpstr>Verdana</vt:lpstr>
      <vt:lpstr>Wingdings 2</vt:lpstr>
      <vt:lpstr>Solstice</vt:lpstr>
      <vt:lpstr> Session 2020-21  CSTE-3101  Communication Engineering</vt:lpstr>
      <vt:lpstr>Week: 4-5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Domain Representation</vt:lpstr>
      <vt:lpstr>Carrier 10 MHz</vt:lpstr>
      <vt:lpstr>Baseband Signal 1MHz sine wave</vt:lpstr>
      <vt:lpstr>When m =1 (PM)</vt:lpstr>
      <vt:lpstr>When m =4 (FM)</vt:lpstr>
      <vt:lpstr>Comparative Graph when m =1 (wider time scale)</vt:lpstr>
      <vt:lpstr>Spectrum Analysis</vt:lpstr>
      <vt:lpstr>For m =1 for PM (same as FM)</vt:lpstr>
      <vt:lpstr>For m =4 for PM (same as FM)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</dc:creator>
  <cp:lastModifiedBy>Dr. Nahid akter</cp:lastModifiedBy>
  <cp:revision>687</cp:revision>
  <dcterms:created xsi:type="dcterms:W3CDTF">2015-03-05T10:33:53Z</dcterms:created>
  <dcterms:modified xsi:type="dcterms:W3CDTF">2024-09-10T17:38:27Z</dcterms:modified>
</cp:coreProperties>
</file>